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58" r:id="rId5"/>
    <p:sldId id="259" r:id="rId6"/>
    <p:sldId id="265" r:id="rId7"/>
    <p:sldId id="264" r:id="rId8"/>
    <p:sldId id="263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780108"/>
          </a:xfrm>
        </p:spPr>
        <p:txBody>
          <a:bodyPr>
            <a:noAutofit/>
          </a:bodyPr>
          <a:lstStyle/>
          <a:p>
            <a:r>
              <a:rPr lang="tr-TR" sz="6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</a:rPr>
              <a:t>ÇOCUK İSTİSMARININ ÖNLENMESİ</a:t>
            </a:r>
            <a:endParaRPr lang="tr-TR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0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43608" y="1611327"/>
            <a:ext cx="7408333" cy="3450696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FF0000"/>
                </a:solidFill>
              </a:rPr>
              <a:t>İYİ DOKUNUŞLAR  </a:t>
            </a:r>
          </a:p>
          <a:p>
            <a:endParaRPr lang="tr-TR" sz="3200" b="1" dirty="0">
              <a:solidFill>
                <a:srgbClr val="FF0000"/>
              </a:solidFill>
            </a:endParaRPr>
          </a:p>
          <a:p>
            <a:endParaRPr lang="tr-TR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32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32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4800" b="1" dirty="0" smtClean="0">
                <a:solidFill>
                  <a:srgbClr val="FF0000"/>
                </a:solidFill>
              </a:rPr>
              <a:t>KÖTÜ DOKUNUŞLAR    </a:t>
            </a:r>
          </a:p>
          <a:p>
            <a:endParaRPr lang="tr-TR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tr-TR" dirty="0"/>
          </a:p>
        </p:txBody>
      </p:sp>
      <p:sp>
        <p:nvSpPr>
          <p:cNvPr id="5" name="Yukarı Aşağı Ok 4"/>
          <p:cNvSpPr/>
          <p:nvPr/>
        </p:nvSpPr>
        <p:spPr>
          <a:xfrm>
            <a:off x="3209675" y="2564904"/>
            <a:ext cx="1080120" cy="193482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76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71600" y="1844824"/>
            <a:ext cx="7408333" cy="3450696"/>
          </a:xfrm>
        </p:spPr>
        <p:txBody>
          <a:bodyPr>
            <a:normAutofit fontScale="32500" lnSpcReduction="20000"/>
          </a:bodyPr>
          <a:lstStyle/>
          <a:p>
            <a:r>
              <a:rPr lang="tr-TR" sz="14800" b="1" dirty="0" smtClean="0">
                <a:solidFill>
                  <a:srgbClr val="FF0000"/>
                </a:solidFill>
              </a:rPr>
              <a:t>İYİ SIRLAR</a:t>
            </a:r>
          </a:p>
          <a:p>
            <a:pPr marL="0" indent="0">
              <a:buNone/>
            </a:pPr>
            <a:endParaRPr lang="tr-TR" sz="93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93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9300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tr-TR" sz="93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tr-TR" sz="14800" b="1" dirty="0" smtClean="0">
                <a:solidFill>
                  <a:srgbClr val="FF0000"/>
                </a:solidFill>
              </a:rPr>
              <a:t>KÖTÜ SIRLAR</a:t>
            </a:r>
          </a:p>
          <a:p>
            <a:endParaRPr lang="tr-TR" sz="14800" dirty="0">
              <a:solidFill>
                <a:srgbClr val="FF0000"/>
              </a:solidFill>
            </a:endParaRPr>
          </a:p>
        </p:txBody>
      </p:sp>
      <p:sp>
        <p:nvSpPr>
          <p:cNvPr id="4" name="Yukarı Aşağı Ok 3"/>
          <p:cNvSpPr/>
          <p:nvPr/>
        </p:nvSpPr>
        <p:spPr>
          <a:xfrm>
            <a:off x="2123728" y="2528900"/>
            <a:ext cx="936104" cy="151216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3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alp 3"/>
          <p:cNvSpPr/>
          <p:nvPr/>
        </p:nvSpPr>
        <p:spPr>
          <a:xfrm>
            <a:off x="2339752" y="1484784"/>
            <a:ext cx="4824536" cy="417646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>
            <a:off x="3203848" y="2636912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GÜVENDİĞİM BÜYÜKLER</a:t>
            </a:r>
            <a:endParaRPr lang="tr-TR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Kalp 5"/>
          <p:cNvSpPr/>
          <p:nvPr/>
        </p:nvSpPr>
        <p:spPr>
          <a:xfrm>
            <a:off x="827584" y="908720"/>
            <a:ext cx="1008112" cy="115212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Kalp 6"/>
          <p:cNvSpPr/>
          <p:nvPr/>
        </p:nvSpPr>
        <p:spPr>
          <a:xfrm>
            <a:off x="827584" y="3933056"/>
            <a:ext cx="1224136" cy="129614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Kalp 7"/>
          <p:cNvSpPr/>
          <p:nvPr/>
        </p:nvSpPr>
        <p:spPr>
          <a:xfrm>
            <a:off x="4283968" y="332656"/>
            <a:ext cx="1440160" cy="100811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Kalp 8"/>
          <p:cNvSpPr/>
          <p:nvPr/>
        </p:nvSpPr>
        <p:spPr>
          <a:xfrm>
            <a:off x="8028384" y="1484784"/>
            <a:ext cx="720080" cy="151216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Kalp 9"/>
          <p:cNvSpPr/>
          <p:nvPr/>
        </p:nvSpPr>
        <p:spPr>
          <a:xfrm>
            <a:off x="7164288" y="4437112"/>
            <a:ext cx="1440160" cy="136815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Kalp 10"/>
          <p:cNvSpPr/>
          <p:nvPr/>
        </p:nvSpPr>
        <p:spPr>
          <a:xfrm>
            <a:off x="2591780" y="4905164"/>
            <a:ext cx="936104" cy="151216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3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115616" y="4077072"/>
            <a:ext cx="7408333" cy="2442584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TEŞEKKÜRLER…</a:t>
            </a:r>
          </a:p>
          <a:p>
            <a:pPr marL="0" indent="0">
              <a:buNone/>
            </a:pPr>
            <a:r>
              <a:rPr lang="tr-TR" sz="3200" b="1" dirty="0" smtClean="0"/>
              <a:t>     </a:t>
            </a:r>
          </a:p>
          <a:p>
            <a:pPr marL="0" indent="0">
              <a:buNone/>
            </a:pPr>
            <a:r>
              <a:rPr lang="tr-TR" sz="3200" b="1" smtClean="0"/>
              <a:t>                                             FATMA TUNCER</a:t>
            </a:r>
            <a:endParaRPr lang="tr-TR" sz="3200" b="1" dirty="0"/>
          </a:p>
          <a:p>
            <a:pPr marL="0" indent="0">
              <a:buNone/>
            </a:pPr>
            <a:r>
              <a:rPr lang="tr-TR" sz="3200" b="1" dirty="0" smtClean="0"/>
              <a:t>                                          REHBERLİK SERVİSİ</a:t>
            </a:r>
            <a:endParaRPr lang="tr-TR" sz="3200" b="1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252728"/>
          </a:xfrm>
        </p:spPr>
        <p:txBody>
          <a:bodyPr>
            <a:normAutofit fontScale="90000"/>
          </a:bodyPr>
          <a:lstStyle/>
          <a:p>
            <a:pPr marL="274320" lvl="0" indent="-274320">
              <a:spcBef>
                <a:spcPct val="20000"/>
              </a:spcBef>
            </a:pPr>
            <a:r>
              <a:rPr lang="tr-TR" sz="5300" b="1" dirty="0" smtClean="0">
                <a:solidFill>
                  <a:srgbClr val="073E87"/>
                </a:solidFill>
              </a:rPr>
              <a:t>AİLENİZ, SIĞINACAĞINIZ </a:t>
            </a:r>
            <a:r>
              <a:rPr lang="tr-TR" sz="5300" b="1" dirty="0">
                <a:solidFill>
                  <a:srgbClr val="073E87"/>
                </a:solidFill>
              </a:rPr>
              <a:t>EN BÜYÜK </a:t>
            </a:r>
            <a:r>
              <a:rPr lang="tr-TR" sz="5300" b="1" dirty="0" smtClean="0">
                <a:solidFill>
                  <a:srgbClr val="073E87"/>
                </a:solidFill>
              </a:rPr>
              <a:t>LİMAN. </a:t>
            </a:r>
            <a:r>
              <a:rPr lang="tr-TR" sz="5300" b="1" dirty="0">
                <a:solidFill>
                  <a:srgbClr val="073E87"/>
                </a:solidFill>
              </a:rPr>
              <a:t>LÜTFEN SULARDA KAYBOLMAYI TERCİH ETMEYİN</a:t>
            </a:r>
            <a:r>
              <a:rPr lang="tr-TR" sz="5300" b="1" dirty="0">
                <a:solidFill>
                  <a:srgbClr val="073E87"/>
                </a:solidFill>
                <a:sym typeface="Wingdings" panose="05000000000000000000" pitchFamily="2" charset="2"/>
              </a:rPr>
              <a:t></a:t>
            </a:r>
            <a:r>
              <a:rPr lang="tr-TR" sz="3200" b="1" dirty="0">
                <a:solidFill>
                  <a:srgbClr val="073E87"/>
                </a:solidFill>
              </a:rPr>
              <a:t/>
            </a:r>
            <a:br>
              <a:rPr lang="tr-TR" sz="3200" b="1" dirty="0">
                <a:solidFill>
                  <a:srgbClr val="073E87"/>
                </a:solidFill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839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78010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i="1" dirty="0" smtClean="0">
                <a:solidFill>
                  <a:schemeClr val="tx2">
                    <a:lumMod val="75000"/>
                  </a:schemeClr>
                </a:solidFill>
              </a:rPr>
              <a:t>Çocuk İstismarı Nedir?</a:t>
            </a:r>
            <a:endParaRPr lang="tr-TR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2 İçerik Yer Tutucusu"/>
          <p:cNvSpPr>
            <a:spLocks noGrp="1"/>
          </p:cNvSpPr>
          <p:nvPr>
            <p:ph type="subTitle" idx="1"/>
          </p:nvPr>
        </p:nvSpPr>
        <p:spPr>
          <a:xfrm>
            <a:off x="683568" y="2708920"/>
            <a:ext cx="7776864" cy="29523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		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Çocuğun sağlığını, fizik ve psikolojik gelişimini olumsuz etkileyen, bir yetişkin, toplum ya da devlet tarafından bilerek ya da bilmeyerek yapılan hareket ya da davranışlara “Çocuk İstismarı” denmektedir</a:t>
            </a:r>
            <a:r>
              <a:rPr kumimoji="0" lang="tr-TR" sz="2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mic Sans MS" panose="030F0702030302020204" pitchFamily="66" charset="0"/>
              </a:rPr>
              <a:t>.</a:t>
            </a:r>
            <a:endParaRPr kumimoji="0" lang="tr-TR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95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268960"/>
          </a:xfrm>
        </p:spPr>
        <p:txBody>
          <a:bodyPr>
            <a:noAutofit/>
          </a:bodyPr>
          <a:lstStyle/>
          <a:p>
            <a:r>
              <a:rPr lang="tr-TR" sz="4800" b="1" i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Bir eylem, o eylemi </a:t>
            </a:r>
            <a:r>
              <a:rPr lang="tr-TR" sz="4800" b="1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GERÇEKLEŞTİRENİN NİYETİNE GÖRE değil , çocuk </a:t>
            </a:r>
            <a:r>
              <a:rPr lang="tr-TR" sz="4800" b="1" i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üzerinde </a:t>
            </a:r>
            <a:r>
              <a:rPr lang="tr-TR" sz="4800" b="1" i="1" dirty="0" smtClean="0">
                <a:solidFill>
                  <a:schemeClr val="tx2">
                    <a:lumMod val="75000"/>
                  </a:schemeClr>
                </a:solidFill>
                <a:latin typeface="Calibri"/>
              </a:rPr>
              <a:t>YARATTIĞI ETKİYE GÖRE </a:t>
            </a:r>
            <a:r>
              <a:rPr lang="tr-TR" sz="4800" b="1" i="1" dirty="0">
                <a:solidFill>
                  <a:schemeClr val="tx2">
                    <a:lumMod val="75000"/>
                  </a:schemeClr>
                </a:solidFill>
                <a:latin typeface="Calibri"/>
              </a:rPr>
              <a:t>istismar teşkil eder.</a:t>
            </a:r>
            <a:endParaRPr lang="tr-TR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5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780108"/>
          </a:xfrm>
        </p:spPr>
        <p:txBody>
          <a:bodyPr>
            <a:noAutofit/>
          </a:bodyPr>
          <a:lstStyle/>
          <a:p>
            <a:r>
              <a:rPr lang="tr-TR" sz="6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İstismar Çeşitleri Nelerdir?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marL="514350" lvl="0" indent="-514350" algn="l">
              <a:buClr>
                <a:srgbClr val="0BD0D9"/>
              </a:buClr>
              <a:buSzPct val="95000"/>
              <a:buFont typeface="+mj-lt"/>
              <a:buAutoNum type="arabicPeriod"/>
            </a:pPr>
            <a:r>
              <a:rPr lang="tr-TR" sz="17600" b="1" dirty="0">
                <a:solidFill>
                  <a:prstClr val="black"/>
                </a:solidFill>
                <a:latin typeface="Comic Sans MS" panose="030F0702030302020204" pitchFamily="66" charset="0"/>
              </a:rPr>
              <a:t>FİZİKSEL</a:t>
            </a:r>
          </a:p>
          <a:p>
            <a:pPr marL="514350" lvl="0" indent="-514350" algn="l">
              <a:buClr>
                <a:srgbClr val="0BD0D9"/>
              </a:buClr>
              <a:buSzPct val="95000"/>
              <a:buFont typeface="+mj-lt"/>
              <a:buAutoNum type="arabicPeriod"/>
            </a:pPr>
            <a:r>
              <a:rPr lang="tr-TR" sz="17600" b="1" dirty="0">
                <a:solidFill>
                  <a:prstClr val="black"/>
                </a:solidFill>
                <a:latin typeface="Comic Sans MS" panose="030F0702030302020204" pitchFamily="66" charset="0"/>
              </a:rPr>
              <a:t>CİNSEL</a:t>
            </a:r>
          </a:p>
          <a:p>
            <a:pPr marL="514350" lvl="0" indent="-514350" algn="l">
              <a:buClr>
                <a:srgbClr val="0BD0D9"/>
              </a:buClr>
              <a:buSzPct val="95000"/>
              <a:buFont typeface="+mj-lt"/>
              <a:buAutoNum type="arabicPeriod"/>
            </a:pPr>
            <a:r>
              <a:rPr lang="tr-TR" sz="17600" b="1" dirty="0">
                <a:solidFill>
                  <a:prstClr val="black"/>
                </a:solidFill>
                <a:latin typeface="Comic Sans MS" panose="030F0702030302020204" pitchFamily="66" charset="0"/>
              </a:rPr>
              <a:t>DUYUSAL</a:t>
            </a:r>
          </a:p>
          <a:p>
            <a:pPr marL="514350" lvl="0" indent="-514350" algn="l">
              <a:buClr>
                <a:srgbClr val="0BD0D9"/>
              </a:buClr>
              <a:buSzPct val="95000"/>
              <a:buFont typeface="+mj-lt"/>
              <a:buAutoNum type="arabicPeriod"/>
            </a:pPr>
            <a:r>
              <a:rPr lang="tr-TR" sz="17600" b="1" dirty="0">
                <a:solidFill>
                  <a:prstClr val="black"/>
                </a:solidFill>
                <a:latin typeface="Comic Sans MS" panose="030F0702030302020204" pitchFamily="66" charset="0"/>
              </a:rPr>
              <a:t>EKONOMİK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99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780108"/>
          </a:xfrm>
        </p:spPr>
        <p:txBody>
          <a:bodyPr>
            <a:normAutofit/>
          </a:bodyPr>
          <a:lstStyle/>
          <a:p>
            <a:r>
              <a:rPr lang="tr-TR" sz="54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Fiziksel İstismar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248273"/>
          </a:xfrm>
        </p:spPr>
        <p:txBody>
          <a:bodyPr>
            <a:normAutofit fontScale="70000" lnSpcReduction="20000"/>
          </a:bodyPr>
          <a:lstStyle/>
          <a:p>
            <a:pPr marL="274320" lvl="0" indent="-274320" algn="l">
              <a:buClr>
                <a:srgbClr val="0BD0D9"/>
              </a:buClr>
              <a:buSzPct val="95000"/>
              <a:buFont typeface="Wingdings 2"/>
              <a:buChar char=""/>
            </a:pPr>
            <a:r>
              <a:rPr lang="tr-TR" sz="5100" b="1" dirty="0" err="1">
                <a:solidFill>
                  <a:prstClr val="black"/>
                </a:solidFill>
                <a:latin typeface="Cambria" panose="02040503050406030204" pitchFamily="18" charset="0"/>
              </a:rPr>
              <a:t>Fiziksel:çocuğu</a:t>
            </a:r>
            <a:r>
              <a:rPr lang="tr-TR" sz="5100" b="1" dirty="0">
                <a:solidFill>
                  <a:prstClr val="black"/>
                </a:solidFill>
                <a:latin typeface="Cambria" panose="02040503050406030204" pitchFamily="18" charset="0"/>
              </a:rPr>
              <a:t> yaralayan, vücudunda </a:t>
            </a:r>
            <a:r>
              <a:rPr lang="tr-TR" sz="51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iz </a:t>
            </a:r>
            <a:r>
              <a:rPr lang="tr-TR" sz="5100" b="1" dirty="0">
                <a:solidFill>
                  <a:prstClr val="black"/>
                </a:solidFill>
                <a:latin typeface="Cambria" panose="02040503050406030204" pitchFamily="18" charset="0"/>
              </a:rPr>
              <a:t>bırakan, kaza dışındaki her </a:t>
            </a:r>
            <a:r>
              <a:rPr lang="tr-TR" sz="51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türlü eylem </a:t>
            </a:r>
            <a:r>
              <a:rPr lang="tr-TR" sz="5100" b="1" dirty="0">
                <a:solidFill>
                  <a:prstClr val="black"/>
                </a:solidFill>
                <a:latin typeface="Cambria" panose="02040503050406030204" pitchFamily="18" charset="0"/>
              </a:rPr>
              <a:t>“Fiziksel İstismardır”.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1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/>
                </a:solidFill>
              </a:rPr>
              <a:t>Çocuğun kendisinden en az 4 yaş büyük bir kişi tarafından cinsel haz amacı ile zorla ya da ikna edilerek cinsel etkileşime maruz bırakılmasıdır.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</a:rPr>
              <a:t>Cinsel İstismar</a:t>
            </a:r>
            <a:endParaRPr kumimoji="0" lang="tr-TR" sz="6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54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İçerik Yer Tutucusu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4752528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Reddetme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r>
              <a:rPr lang="tr-TR" sz="1600" b="1" dirty="0">
                <a:solidFill>
                  <a:sysClr val="windowText" lastClr="000000"/>
                </a:solidFill>
                <a:latin typeface="Constantia"/>
              </a:rPr>
              <a:t> </a:t>
            </a:r>
            <a:r>
              <a:rPr lang="tr-TR" sz="1600" b="1" dirty="0" smtClean="0">
                <a:solidFill>
                  <a:sysClr val="windowText" lastClr="000000"/>
                </a:solidFill>
                <a:latin typeface="Constantia"/>
              </a:rPr>
              <a:t>     </a:t>
            </a: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Yalnız bırakma,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Aşırı koruma,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Aşırı hoşgörü, baskı,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Sevgiden ve uyarandan yoksun bırakma,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Sürekli eleştiri, aşağılama, tehdit, korkutma, yıldırma,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 Suça yöneltme, suçlama, yok sayma,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Çocuğun yaşına ve özelliklerine uygun olmayan beklentiler içinde olma,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None/>
              <a:tabLst/>
              <a:defRPr/>
            </a:pPr>
            <a:endParaRPr kumimoji="0" lang="tr-TR" sz="16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nstantia"/>
              </a:rPr>
              <a:t> Çocuğu aile içi uyuşmazlıklarda taraf tutmaya zorlama, aile içi şiddete tanık etme</a:t>
            </a:r>
            <a:endParaRPr kumimoji="0" lang="tr-TR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nstantia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</a:rPr>
              <a:t>Duygusal İstismar</a:t>
            </a:r>
            <a:endParaRPr kumimoji="0" lang="tr-TR" sz="6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62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0BD0D9"/>
              </a:buClr>
              <a:buSzPct val="95000"/>
              <a:buNone/>
            </a:pPr>
            <a:r>
              <a:rPr lang="tr-TR" sz="3600" b="1" dirty="0">
                <a:solidFill>
                  <a:prstClr val="black"/>
                </a:solidFill>
                <a:latin typeface="Constantia"/>
              </a:rPr>
              <a:t>Çocuğun gelişimini </a:t>
            </a:r>
            <a:r>
              <a:rPr lang="tr-TR" sz="3600" b="1" dirty="0" smtClean="0">
                <a:solidFill>
                  <a:prstClr val="black"/>
                </a:solidFill>
                <a:latin typeface="Constantia"/>
              </a:rPr>
              <a:t>engelleyici, haklarını ihlal edici </a:t>
            </a:r>
            <a:r>
              <a:rPr lang="tr-TR" sz="3600" b="1" dirty="0">
                <a:solidFill>
                  <a:prstClr val="black"/>
                </a:solidFill>
                <a:latin typeface="Constantia"/>
              </a:rPr>
              <a:t>işlerde ya da düşük ücretli iş gücü olarak </a:t>
            </a:r>
            <a:endParaRPr lang="tr-TR" sz="3600" b="1" dirty="0" smtClean="0">
              <a:solidFill>
                <a:prstClr val="black"/>
              </a:solidFill>
              <a:latin typeface="Constantia"/>
            </a:endParaRPr>
          </a:p>
          <a:p>
            <a:pPr lvl="0">
              <a:buClr>
                <a:srgbClr val="0BD0D9"/>
              </a:buClr>
              <a:buSzPct val="95000"/>
              <a:buNone/>
            </a:pPr>
            <a:r>
              <a:rPr lang="tr-TR" sz="3600" b="1" dirty="0" smtClean="0">
                <a:solidFill>
                  <a:prstClr val="black"/>
                </a:solidFill>
                <a:latin typeface="Constantia"/>
              </a:rPr>
              <a:t>çalışması </a:t>
            </a:r>
            <a:r>
              <a:rPr lang="tr-TR" sz="3600" b="1" dirty="0">
                <a:solidFill>
                  <a:prstClr val="black"/>
                </a:solidFill>
                <a:latin typeface="Constantia"/>
              </a:rPr>
              <a:t>veya çalıştırılması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Calibri"/>
              </a:rPr>
              <a:t>Ekonomik İstismar</a:t>
            </a:r>
            <a:endParaRPr kumimoji="0" lang="tr-TR" sz="5400" b="1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301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043608" y="2060848"/>
            <a:ext cx="7408333" cy="3450696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Vücudumuzdaki özel yerler: </a:t>
            </a:r>
            <a:r>
              <a:rPr lang="tr-TR" sz="2800" b="1" dirty="0" smtClean="0">
                <a:solidFill>
                  <a:schemeClr val="tx1"/>
                </a:solidFill>
              </a:rPr>
              <a:t>bu yerler mayoların kapattığı yerlerdir.</a:t>
            </a:r>
          </a:p>
          <a:p>
            <a:endParaRPr lang="tr-TR" sz="2800" b="1" dirty="0">
              <a:solidFill>
                <a:schemeClr val="tx1"/>
              </a:solidFill>
            </a:endParaRPr>
          </a:p>
          <a:p>
            <a:r>
              <a:rPr lang="tr-TR" sz="2800" b="1" dirty="0" smtClean="0">
                <a:solidFill>
                  <a:srgbClr val="FF0000"/>
                </a:solidFill>
              </a:rPr>
              <a:t>Hiç kimse bakma veya dokunma hakkına sahip değildir.</a:t>
            </a:r>
          </a:p>
          <a:p>
            <a:endParaRPr lang="tr-TR" sz="2800" b="1" dirty="0">
              <a:solidFill>
                <a:schemeClr val="tx1"/>
              </a:solidFill>
            </a:endParaRPr>
          </a:p>
          <a:p>
            <a:r>
              <a:rPr lang="tr-TR" sz="4400" b="1" dirty="0" smtClean="0">
                <a:solidFill>
                  <a:schemeClr val="tx1"/>
                </a:solidFill>
              </a:rPr>
              <a:t>HAYIR DE, UZAKLAŞ, SÖYLE, SÖYLEMEYE DEVAM ET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7200" b="1" dirty="0" smtClean="0">
                <a:solidFill>
                  <a:schemeClr val="tx2">
                    <a:lumMod val="75000"/>
                  </a:schemeClr>
                </a:solidFill>
              </a:rPr>
              <a:t>ÖNLENMESİ</a:t>
            </a:r>
            <a:endParaRPr lang="tr-TR" sz="7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</TotalTime>
  <Words>226</Words>
  <Application>Microsoft Office PowerPoint</Application>
  <PresentationFormat>Ekran Gösterisi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Dalga Biçimi</vt:lpstr>
      <vt:lpstr>ÇOCUK İSTİSMARININ ÖNLENMESİ</vt:lpstr>
      <vt:lpstr>Çocuk İstismarı Nedir?</vt:lpstr>
      <vt:lpstr>Bir eylem, o eylemi GERÇEKLEŞTİRENİN NİYETİNE GÖRE değil , çocuk üzerinde YARATTIĞI ETKİYE GÖRE istismar teşkil eder.</vt:lpstr>
      <vt:lpstr>İstismar Çeşitleri Nelerdir?</vt:lpstr>
      <vt:lpstr>Fiziksel İstismar</vt:lpstr>
      <vt:lpstr>Cinsel İstismar</vt:lpstr>
      <vt:lpstr>Duygusal İstismar</vt:lpstr>
      <vt:lpstr>Ekonomik İstismar</vt:lpstr>
      <vt:lpstr>ÖNLENMESİ</vt:lpstr>
      <vt:lpstr>  </vt:lpstr>
      <vt:lpstr>PowerPoint Sunusu</vt:lpstr>
      <vt:lpstr>PowerPoint Sunusu</vt:lpstr>
      <vt:lpstr>AİLENİZ, SIĞINACAĞINIZ EN BÜYÜK LİMAN. LÜTFEN SULARDA KAYBOLMAYI TERCİH ETMEYİN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İSTİSMARININ ÖNLENMESİ</dc:title>
  <dc:creator>Fatma TUNCER</dc:creator>
  <cp:lastModifiedBy>User</cp:lastModifiedBy>
  <cp:revision>7</cp:revision>
  <dcterms:created xsi:type="dcterms:W3CDTF">2015-02-25T18:49:24Z</dcterms:created>
  <dcterms:modified xsi:type="dcterms:W3CDTF">2017-02-16T11:39:19Z</dcterms:modified>
</cp:coreProperties>
</file>