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7" r:id="rId28"/>
    <p:sldId id="282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5F065-C0F7-4B01-9F5D-9A0450C1736D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3F23-3779-4907-BC08-5EC7AC5199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72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B3F23-3779-4907-BC08-5EC7AC51997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7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7117180" cy="147002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ÇOCUK İSTİSMARI</a:t>
            </a:r>
            <a:r>
              <a:rPr kumimoji="0" lang="tr-TR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 VE </a:t>
            </a:r>
            <a:r>
              <a:rPr kumimoji="0" lang="tr-TR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 ÖNLENMESİ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/>
            </a:r>
            <a:b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</a:b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37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Çocuğun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RIZASI OLSUN OLMASIN ırzına </a:t>
            </a: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geçilmesi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Cinsel organlarının ellenmesi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Müstehcen sözlere maruz bırakılması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tr-TR" sz="24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Çocuğun </a:t>
            </a: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pornografide ya da fuhuşta kullanılması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Çocuğa pornografik materyal izlettirilmesi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Teşhircilik vb.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7122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latin typeface="Comic Sans MS" pitchFamily="66" charset="0"/>
              </a:rPr>
              <a:t>Cinsel İstismar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5184575"/>
          </a:xfrm>
        </p:spPr>
        <p:txBody>
          <a:bodyPr>
            <a:normAutofit/>
          </a:bodyPr>
          <a:lstStyle/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İki gruba ayrılmaktadır: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dirty="0">
                <a:solidFill>
                  <a:srgbClr val="FF0000"/>
                </a:solidFill>
                <a:latin typeface="Comic Sans MS" pitchFamily="66" charset="0"/>
              </a:rPr>
              <a:t>Dokunmanın olduğu cinsel kötüye kullanım: 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	B</a:t>
            </a:r>
            <a:r>
              <a:rPr lang="tr-TR" sz="2800" dirty="0" smtClean="0">
                <a:solidFill>
                  <a:prstClr val="black"/>
                </a:solidFill>
                <a:latin typeface="Comic Sans MS" pitchFamily="66" charset="0"/>
              </a:rPr>
              <a:t>ir </a:t>
            </a: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yetişkinin bir çocuğun vücuduna cinsel amaçlı dokunması söz konusudur. </a:t>
            </a:r>
            <a:r>
              <a:rPr lang="tr-TR" sz="2800" dirty="0">
                <a:solidFill>
                  <a:srgbClr val="00B0F0"/>
                </a:solidFill>
                <a:latin typeface="Comic Sans MS" pitchFamily="66" charset="0"/>
              </a:rPr>
              <a:t>Çocuğu cinsel amaçla doğrudan kullanma.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Dokunmanın </a:t>
            </a:r>
            <a:r>
              <a:rPr lang="tr-TR" sz="2800" dirty="0">
                <a:solidFill>
                  <a:srgbClr val="FF0000"/>
                </a:solidFill>
                <a:latin typeface="Comic Sans MS" pitchFamily="66" charset="0"/>
              </a:rPr>
              <a:t>olmadığı cinsel kötüye kullanım:</a:t>
            </a: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	-Cinsel içerikli konuşma, seyretme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	-Teşhircilik, 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dirty="0">
                <a:solidFill>
                  <a:prstClr val="black"/>
                </a:solidFill>
                <a:latin typeface="Comic Sans MS" pitchFamily="66" charset="0"/>
              </a:rPr>
              <a:t>	-Pornografi vs.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60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908720"/>
            <a:ext cx="7125112" cy="4717983"/>
          </a:xfrm>
        </p:spPr>
        <p:txBody>
          <a:bodyPr/>
          <a:lstStyle/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3200" dirty="0">
                <a:solidFill>
                  <a:prstClr val="black"/>
                </a:solidFill>
                <a:latin typeface="Comic Sans MS" pitchFamily="66" charset="0"/>
              </a:rPr>
              <a:t>Çocuğun </a:t>
            </a:r>
            <a:r>
              <a:rPr lang="tr-TR" sz="3200" u="sng" dirty="0" smtClean="0">
                <a:solidFill>
                  <a:prstClr val="black"/>
                </a:solidFill>
                <a:latin typeface="Comic Sans MS" pitchFamily="66" charset="0"/>
              </a:rPr>
              <a:t>RIZASI OLSUN YA DA OLMASIN</a:t>
            </a:r>
            <a:r>
              <a:rPr lang="tr-TR" sz="3200" dirty="0" smtClean="0">
                <a:solidFill>
                  <a:prstClr val="black"/>
                </a:solidFill>
                <a:latin typeface="Comic Sans MS" pitchFamily="66" charset="0"/>
              </a:rPr>
              <a:t> yeni </a:t>
            </a:r>
            <a:r>
              <a:rPr lang="tr-TR" sz="3200" dirty="0">
                <a:solidFill>
                  <a:prstClr val="black"/>
                </a:solidFill>
                <a:latin typeface="Comic Sans MS" pitchFamily="66" charset="0"/>
              </a:rPr>
              <a:t>TCK’nda çocuğa yönelik her türlü cinsel içerikli eylem suçtur ve cezai yaptırımı bulunmaktadır.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46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125113" cy="924475"/>
          </a:xfrm>
        </p:spPr>
        <p:txBody>
          <a:bodyPr/>
          <a:lstStyle/>
          <a:p>
            <a:r>
              <a:rPr lang="tr-TR" sz="5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Cinsel İstismarı KİMLER </a:t>
            </a:r>
            <a:r>
              <a:rPr lang="tr-TR" sz="5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yapar?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132856"/>
            <a:ext cx="7125112" cy="4051437"/>
          </a:xfrm>
        </p:spPr>
        <p:txBody>
          <a:bodyPr>
            <a:normAutofit lnSpcReduction="10000"/>
          </a:bodyPr>
          <a:lstStyle/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Anne 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Baba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Üvey Anne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Üvey Baba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Kardeş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Akraba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Öğretmen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Komşu 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6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Herhangi Bir Yabancı Kişi. </a:t>
            </a:r>
          </a:p>
          <a:p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8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>
                <a:solidFill>
                  <a:srgbClr val="FF0000"/>
                </a:solidFill>
                <a:latin typeface="Comic Sans MS" pitchFamily="66" charset="0"/>
              </a:rPr>
              <a:t>Epidemiyoloji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484784"/>
            <a:ext cx="7125112" cy="4051437"/>
          </a:xfrm>
        </p:spPr>
        <p:txBody>
          <a:bodyPr>
            <a:normAutofit fontScale="92500" lnSpcReduction="10000"/>
          </a:bodyPr>
          <a:lstStyle/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b="1" dirty="0">
                <a:solidFill>
                  <a:prstClr val="black"/>
                </a:solidFill>
                <a:latin typeface="Comic Sans MS" pitchFamily="66" charset="0"/>
              </a:rPr>
              <a:t>Resmi rakamlara göre cinsel istismara uğrayanların </a:t>
            </a:r>
          </a:p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800" b="1" dirty="0">
                <a:solidFill>
                  <a:prstClr val="black"/>
                </a:solidFill>
                <a:latin typeface="Comic Sans MS" pitchFamily="66" charset="0"/>
              </a:rPr>
              <a:t>%71’i kız, %29’i erkektir (kızlarda 1.5-3 kat fazla</a:t>
            </a:r>
            <a:r>
              <a:rPr lang="tr-TR" sz="2800" b="1" dirty="0" smtClean="0">
                <a:solidFill>
                  <a:prstClr val="black"/>
                </a:solidFill>
                <a:latin typeface="Comic Sans MS" pitchFamily="66" charset="0"/>
              </a:rPr>
              <a:t>)</a:t>
            </a:r>
          </a:p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lang="tr-TR" sz="28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800" b="1" dirty="0">
                <a:solidFill>
                  <a:prstClr val="black"/>
                </a:solidFill>
                <a:latin typeface="Comic Sans MS" pitchFamily="66" charset="0"/>
              </a:rPr>
              <a:t>Genellikle tanıdık kişi tarafından gerçekleşir: </a:t>
            </a:r>
          </a:p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2800" b="1" dirty="0">
                <a:solidFill>
                  <a:prstClr val="black"/>
                </a:solidFill>
                <a:latin typeface="Comic Sans MS" pitchFamily="66" charset="0"/>
              </a:rPr>
              <a:t>	%31 aile içinden, %54 tanıdık kişi, %15 yabancı biri tarafından </a:t>
            </a:r>
            <a:endParaRPr lang="tr-TR" sz="28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tr-TR" sz="28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defTabSz="914400">
              <a:lnSpc>
                <a:spcPct val="80000"/>
              </a:lnSpc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2800" b="1" dirty="0">
                <a:solidFill>
                  <a:prstClr val="black"/>
                </a:solidFill>
                <a:latin typeface="Comic Sans MS" pitchFamily="66" charset="0"/>
              </a:rPr>
              <a:t>Cinsel istismarın </a:t>
            </a:r>
            <a:r>
              <a:rPr lang="tr-TR" sz="2800" b="1" u="sng" dirty="0">
                <a:solidFill>
                  <a:prstClr val="black"/>
                </a:solidFill>
                <a:latin typeface="Comic Sans MS" pitchFamily="66" charset="0"/>
              </a:rPr>
              <a:t>her sosyoekonomik düzeyde</a:t>
            </a:r>
            <a:r>
              <a:rPr lang="tr-TR" sz="2800" b="1" dirty="0">
                <a:solidFill>
                  <a:prstClr val="black"/>
                </a:solidFill>
                <a:latin typeface="Comic Sans MS" pitchFamily="66" charset="0"/>
              </a:rPr>
              <a:t> görülebileceği belirtilmiştir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80070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1981-91 yılları arasında Türkiye’de </a:t>
            </a:r>
            <a:r>
              <a:rPr lang="tr-TR" altLang="tr-TR" sz="2400" b="1" kern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Konanç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 ve arkadaşları tarafından yapılan araştırmaya göre                                                                                            (4-12 yaş arası 16000 çocuk üzerinde 10 yıl süren çalışma)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Malatya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%54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Nevşehir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%41,9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Rize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%40,6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Trabzon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%35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Giresun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%30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 Ağrı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%27,8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Ankara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%23,1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Afyon </a:t>
            </a: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%13,9</a:t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/>
            </a:r>
            <a:br>
              <a:rPr lang="tr-TR" altLang="tr-TR" sz="24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tr-TR" altLang="tr-TR" sz="24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GELİŞMİŞ ÜLKELERDE ORAN %1-10</a:t>
            </a:r>
            <a:endParaRPr lang="tr-TR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66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125113" cy="924475"/>
          </a:xfrm>
        </p:spPr>
        <p:txBody>
          <a:bodyPr/>
          <a:lstStyle/>
          <a:p>
            <a:pPr lvl="0" defTabSz="914400">
              <a:spcBef>
                <a:spcPts val="0"/>
              </a:spcBef>
              <a:defRPr/>
            </a:pPr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CİNSEL İSTİSMAR İLE </a:t>
            </a:r>
            <a:r>
              <a:rPr lang="tr-TR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İLGİLİ BİLİNEN YANLIŞLAR NELERDİR?</a:t>
            </a:r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tr-T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29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9443" y="908721"/>
            <a:ext cx="7125112" cy="4950078"/>
          </a:xfrm>
        </p:spPr>
        <p:txBody>
          <a:bodyPr>
            <a:normAutofit fontScale="92500" lnSpcReduction="10000"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Çocuğu istismar eden kişi her zaman yabancı biridir. </a:t>
            </a:r>
            <a:r>
              <a:rPr lang="tr-TR" sz="36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3600" b="1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Hangi anne- babanın istismar yapıp yapmadığını bilmek mümkündür .</a:t>
            </a: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YANLIŞ</a:t>
            </a: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tr-TR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Her istismar çok zararlı değildir. </a:t>
            </a:r>
            <a:r>
              <a:rPr lang="tr-TR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YANLIŞ</a:t>
            </a:r>
            <a:endParaRPr lang="tr-TR" sz="3600" b="1" dirty="0">
              <a:solidFill>
                <a:srgbClr val="FF0000"/>
              </a:solidFill>
              <a:latin typeface="Comic Sans MS" panose="030F0702030302020204" pitchFamily="66" charset="0"/>
              <a:ea typeface="Times New Roman" pitchFamily="18" charset="0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tr-TR" sz="2800" b="1" dirty="0">
              <a:solidFill>
                <a:srgbClr val="FF0000"/>
              </a:solidFill>
              <a:latin typeface="Calibri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2800" b="1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800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9443" y="332657"/>
            <a:ext cx="7125112" cy="5526142"/>
          </a:xfrm>
        </p:spPr>
        <p:txBody>
          <a:bodyPr>
            <a:norm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Çocuğuna istismar uygulayan anne- baba çocuğunu sevmiyordur. </a:t>
            </a:r>
            <a:r>
              <a:rPr lang="tr-TR" sz="36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3600" b="1" dirty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3600" b="1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Tüm istismar </a:t>
            </a: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edenler </a:t>
            </a:r>
            <a:r>
              <a:rPr lang="tr-TR" sz="3600" b="1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erkektir . </a:t>
            </a:r>
            <a:r>
              <a:rPr lang="tr-TR" sz="36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3600" b="1" dirty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Sadece kız çocukları cinsel istismara uğrar. </a:t>
            </a:r>
            <a:r>
              <a:rPr lang="tr-TR" sz="36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18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4051437"/>
          </a:xfrm>
        </p:spPr>
        <p:txBody>
          <a:bodyPr>
            <a:normAutofit fontScale="25000" lnSpcReduction="20000"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14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İstismara uğrayan kişiler tedavi edilemez. </a:t>
            </a:r>
            <a:r>
              <a:rPr lang="tr-TR" sz="14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14400" b="1" dirty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14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Tedavi gereği yoktur, zaman </a:t>
            </a:r>
            <a:r>
              <a:rPr lang="tr-TR" sz="14400" b="1" dirty="0" err="1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herşeyin</a:t>
            </a:r>
            <a:r>
              <a:rPr lang="tr-TR" sz="14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 üstesinden gelecektir. </a:t>
            </a:r>
            <a:r>
              <a:rPr lang="tr-TR" sz="14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1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14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Benim toplumumda istismar yoktur. </a:t>
            </a:r>
            <a:r>
              <a:rPr lang="tr-TR" sz="14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r-TR" sz="14400" b="1" dirty="0">
              <a:solidFill>
                <a:srgbClr val="FF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sz="144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Çocuklar olanları daima söyler. </a:t>
            </a:r>
            <a:r>
              <a:rPr lang="tr-TR" sz="144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YANLIŞ</a:t>
            </a:r>
            <a:endParaRPr lang="tr-TR" sz="1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53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Çocuk İstismarı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>
                <a:solidFill>
                  <a:prstClr val="black"/>
                </a:solidFill>
                <a:latin typeface="Comic Sans MS" panose="030F0702030302020204" pitchFamily="66" charset="0"/>
              </a:rPr>
              <a:t>Çocuğun sağlığını, fizik ve psikolojik gelişimini olumsuz etkileyen, bir yetişkin, toplum ya da devlet tarafından bilerek ya da bilmeyerek yapılan hareket ya da davranışlara “Çocuk İstismarı” </a:t>
            </a:r>
            <a:r>
              <a:rPr lang="tr-TR" sz="32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denmektedir.</a:t>
            </a:r>
            <a:endParaRPr lang="tr-T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93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125113" cy="924475"/>
          </a:xfrm>
        </p:spPr>
        <p:txBody>
          <a:bodyPr/>
          <a:lstStyle/>
          <a:p>
            <a:r>
              <a:rPr lang="tr-TR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CİNSEL İSTİSMARIN BELİRTİLERİ NELERDİR?</a:t>
            </a:r>
            <a:endParaRPr lang="tr-TR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83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476672"/>
            <a:ext cx="7125112" cy="6048672"/>
          </a:xfrm>
        </p:spPr>
        <p:txBody>
          <a:bodyPr>
            <a:normAutofit fontScale="77500" lnSpcReduction="20000"/>
          </a:bodyPr>
          <a:lstStyle/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Tekrarlayıcı, rahatsız edici düşünceler</a:t>
            </a:r>
            <a:r>
              <a:rPr lang="tr-TR" altLang="tr-TR" sz="30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Uykuya dalma güçlüğü, </a:t>
            </a:r>
            <a:endParaRPr lang="tr-TR" altLang="tr-TR" sz="3000" b="1" kern="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Olayla ilgili kabuslar</a:t>
            </a:r>
            <a:r>
              <a:rPr lang="tr-TR" altLang="tr-TR" sz="30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Öfke patlamaları ve saldırganlık</a:t>
            </a:r>
            <a:r>
              <a:rPr lang="tr-TR" altLang="tr-TR" sz="30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Konsantrasyon güçlüğü</a:t>
            </a:r>
            <a:r>
              <a:rPr lang="tr-TR" altLang="tr-TR" sz="30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Suçluluk ve aniden ortaya çıkan utangaçlık</a:t>
            </a: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İçe kapanma, depresif belirtiler, </a:t>
            </a:r>
            <a:endParaRPr lang="tr-TR" altLang="tr-TR" sz="3000" b="1" kern="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altLang="tr-TR" sz="3000" b="1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 defTabSz="449263" fontAlgn="base">
              <a:lnSpc>
                <a:spcPct val="101000"/>
              </a:lnSpc>
              <a:spcBef>
                <a:spcPts val="75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altLang="tr-TR" sz="3000" b="1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Aileden uzaklaşma, evden kaçma,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3292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Tuvalet ihtiyaçlarında büyük değişimler ve gerileme, yatak ıslatma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9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İ</a:t>
            </a:r>
            <a:r>
              <a:rPr lang="tr-TR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ştah kaybı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9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Çocukta aniden ortaya çıkan kendisinin veya çevresindeki insanların cinsel organlarıyla ilgilenmeye başlaması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9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Cinsel organ  resimleri çizmesi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9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Önceden güvendiği ,yanında rahat hissettiği birinin yanında aniden ortaya çıkan rahatsızlık hissetmesi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9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467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Alınabilecek Önlemler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9442" y="1807361"/>
            <a:ext cx="7883037" cy="4051437"/>
          </a:xfrm>
        </p:spPr>
        <p:txBody>
          <a:bodyPr/>
          <a:lstStyle/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Hiç bir çocuk </a:t>
            </a:r>
            <a:r>
              <a:rPr lang="tr-TR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cinsel tacizle başa </a:t>
            </a:r>
            <a:r>
              <a:rPr lang="tr-TR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çıkabilmek </a:t>
            </a:r>
            <a:r>
              <a:rPr lang="tr-TR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üzere psikolojik </a:t>
            </a:r>
            <a:r>
              <a:rPr lang="tr-TR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açıdan hazır olamaz.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8622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İÇ </a:t>
            </a:r>
            <a:r>
              <a:rPr lang="tr-TR" sz="5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ÇAMAŞIR </a:t>
            </a:r>
            <a:r>
              <a:rPr lang="tr-TR" sz="5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KURALI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tr-TR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Başkaları çocukların iç çamaşırlarına ve çamaşırın iç kısmındaki bedenlerine dokunamazlar.</a:t>
            </a:r>
          </a:p>
          <a:p>
            <a:pPr lvl="0" defTabSz="914400">
              <a:spcAft>
                <a:spcPts val="0"/>
              </a:spcAft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endParaRPr lang="tr-TR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defTabSz="914400">
              <a:spcAft>
                <a:spcPts val="0"/>
              </a:spcAft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tr-TR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Çocuklarda aynı şekilde başkalarının bu yerlerine dokunamaz.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7393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1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Vücudunuz size aittir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lang="tr-TR" sz="1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1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2. İyi bedensel temas - kötü bedensel temas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tr-TR" sz="1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1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3. İyi sırlar – kötü sırlar</a:t>
            </a:r>
          </a:p>
          <a:p>
            <a:endParaRPr lang="tr-TR" sz="12800" dirty="0" smtClean="0">
              <a:latin typeface="Comic Sans MS" panose="030F0702030302020204" pitchFamily="66" charset="0"/>
            </a:endParaRP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1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4. Önleme ve koruma yetişkinlerin sorumluluğundadır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tr-TR" sz="1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1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5.Yardım sağlama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tr-TR" sz="2600" b="1" dirty="0">
              <a:solidFill>
                <a:prstClr val="black"/>
              </a:solidFill>
              <a:latin typeface="Constantia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832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125113" cy="92447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Çocuğunuzun cinsel istismara uğradığından</a:t>
            </a:r>
            <a:br>
              <a:rPr 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şüphelenirseniz ne yapmalısınız?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99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125113" cy="92447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İSTİSMAR VAKALARIYLA KARŞILAŞTIĞINIZDA BAŞVURACAĞINIZ YERLER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2357430"/>
            <a:ext cx="7125112" cy="4051437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tx1"/>
                </a:solidFill>
                <a:latin typeface="Comic Sans MS" pitchFamily="66" charset="0"/>
              </a:rPr>
              <a:t>Yeşilhisar İlçe Emniyet Müdürlüğü:0352 651 30 08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tx1"/>
                </a:solidFill>
                <a:latin typeface="Comic Sans MS" pitchFamily="66" charset="0"/>
              </a:rPr>
              <a:t>Kayseri İl </a:t>
            </a:r>
            <a:r>
              <a:rPr lang="tr-TR" sz="2000" b="1" dirty="0" err="1" smtClean="0">
                <a:solidFill>
                  <a:schemeClr val="tx1"/>
                </a:solidFill>
                <a:latin typeface="Comic Sans MS" pitchFamily="66" charset="0"/>
              </a:rPr>
              <a:t>Amniyet</a:t>
            </a:r>
            <a:r>
              <a:rPr lang="tr-TR" sz="2000" b="1" dirty="0" smtClean="0">
                <a:solidFill>
                  <a:schemeClr val="tx1"/>
                </a:solidFill>
                <a:latin typeface="Comic Sans MS" pitchFamily="66" charset="0"/>
              </a:rPr>
              <a:t> Müdürlüğü:(0 352) 338 14 02</a:t>
            </a:r>
          </a:p>
          <a:p>
            <a:pPr>
              <a:buClr>
                <a:srgbClr val="FF0000"/>
              </a:buCl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               (0 505) 318 38 00</a:t>
            </a:r>
          </a:p>
          <a:p>
            <a:pPr>
              <a:buClr>
                <a:srgbClr val="FF0000"/>
              </a:buClr>
              <a:buNone/>
            </a:pPr>
            <a:endParaRPr lang="tr-TR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tx1"/>
                </a:solidFill>
                <a:latin typeface="Comic Sans MS" pitchFamily="66" charset="0"/>
              </a:rPr>
              <a:t> Kayseri Aile Ve Sosyal Politikalar Bakanlığı:</a:t>
            </a:r>
            <a:r>
              <a:rPr lang="tr-TR" sz="2000" b="1" i="1" dirty="0" smtClean="0">
                <a:solidFill>
                  <a:schemeClr val="tx1"/>
                </a:solidFill>
                <a:latin typeface="Comic Sans MS" pitchFamily="66" charset="0"/>
              </a:rPr>
              <a:t> (0 352) 221 34 91-92-93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tx1"/>
                </a:solidFill>
                <a:latin typeface="Comic Sans MS" pitchFamily="66" charset="0"/>
              </a:rPr>
              <a:t>Aile Ve Sosyal Politikalar Bakanlığı        : Alo 183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92696"/>
            <a:ext cx="8352928" cy="5078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Çocuğunuza ve kendinize olan ilgi, alakanızdan dolayı teşekkür ederiz…</a:t>
            </a:r>
          </a:p>
          <a:p>
            <a:pPr marL="0" indent="0">
              <a:buNone/>
            </a:pPr>
            <a:endParaRPr lang="tr-TR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4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4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</a:t>
            </a:r>
            <a:r>
              <a:rPr lang="tr-TR" sz="4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FATMA TUNCER                                      </a:t>
            </a:r>
            <a:r>
              <a:rPr lang="tr-TR" sz="4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REHBERLİK </a:t>
            </a:r>
            <a:r>
              <a:rPr lang="tr-T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SERVİSİ</a:t>
            </a:r>
            <a:endParaRPr lang="tr-TR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1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7125112" cy="51661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50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Bir eylem, o eylemi </a:t>
            </a:r>
            <a:r>
              <a:rPr lang="tr-TR" sz="5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GERÇEKLEŞTİRENİN NİYETİNE GÖRE DEĞİL,ÇOCUK ÜZERİNDE YARATTIĞI ETKİYE GÖRE istismar </a:t>
            </a:r>
            <a:r>
              <a:rPr lang="tr-TR" sz="50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teşkil eder.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3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İstismar Çeşitleri Nelerdir?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4400" b="1" dirty="0">
                <a:solidFill>
                  <a:prstClr val="black"/>
                </a:solidFill>
                <a:latin typeface="Comic Sans MS" panose="030F0702030302020204" pitchFamily="66" charset="0"/>
              </a:rPr>
              <a:t>FİZİKSEL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4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           CİNSEL</a:t>
            </a:r>
            <a:endParaRPr lang="tr-TR" sz="4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4400" b="1" dirty="0">
                <a:solidFill>
                  <a:prstClr val="black"/>
                </a:solidFill>
                <a:latin typeface="Comic Sans MS" panose="030F0702030302020204" pitchFamily="66" charset="0"/>
              </a:rPr>
              <a:t>DUYUSAL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4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         EKONOMİK</a:t>
            </a:r>
            <a:endParaRPr lang="tr-TR" sz="4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01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Fiziksel İstismar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Fiziksel : çocuğu </a:t>
            </a:r>
            <a:r>
              <a:rPr lang="tr-TR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yaralayan, vücudunda iz bırakan, kaza dışındaki her türlü eylem “Fiziksel İstismardır”.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61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Cinsel İstismar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Çocuğun kendisinden en az 4 yaş büyük bir kişi tarafından cinsel haz amacı ile zorla ya da ikna edilerek cinsel etkileşime maruz bırakılmasıdır</a:t>
            </a:r>
            <a:endParaRPr lang="tr-TR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3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0"/>
            <a:ext cx="7125113" cy="924475"/>
          </a:xfrm>
        </p:spPr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Duygusal İstismar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700808"/>
            <a:ext cx="7125112" cy="4653135"/>
          </a:xfrm>
        </p:spPr>
        <p:txBody>
          <a:bodyPr>
            <a:noAutofit/>
          </a:bodyPr>
          <a:lstStyle/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Reddetme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Yalnız bırakma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Aşırı 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koruma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aşırı hoşgörü, baskı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sevgiden ve uyarandan yoksun bırakma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sürekli eleştiri, aşağılama, tehdit, korkutma, yıldırma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 suça yöneltme, suçlama, yok sayma, </a:t>
            </a:r>
            <a:endParaRPr lang="tr-TR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çocuğun yaşına ve özelliklerine uygun olmayan beklentiler içinde olma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</a:p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lang="tr-T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 çocuğu aile içi uyuşmazlıklarda taraf tutmaya zorlama, aile içi şiddete tanık etme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58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Ekonomik İstismar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defTabSz="914400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tr-TR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 Çocuğun </a:t>
            </a:r>
            <a:r>
              <a:rPr lang="tr-TR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gelişimini engelleyici, haklarını ihlal edici işlerde ya da düşük ücretli iş gücü </a:t>
            </a:r>
            <a:r>
              <a:rPr lang="tr-TR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olarak çalışması </a:t>
            </a:r>
            <a:r>
              <a:rPr lang="tr-TR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veya </a:t>
            </a:r>
            <a:r>
              <a:rPr lang="tr-TR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çalıştırılması.</a:t>
            </a:r>
            <a:endParaRPr lang="tr-TR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351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2492896"/>
            <a:ext cx="7125113" cy="924475"/>
          </a:xfrm>
        </p:spPr>
        <p:txBody>
          <a:bodyPr/>
          <a:lstStyle/>
          <a:p>
            <a:r>
              <a:rPr lang="tr-TR" sz="8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CİNSEL </a:t>
            </a:r>
            <a:br>
              <a:rPr lang="tr-TR" sz="8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8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İSTİSMAR</a:t>
            </a:r>
            <a:endParaRPr lang="tr-TR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9463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TM02455596[[fn=İlkbahar]]</Template>
  <TotalTime>188</TotalTime>
  <Words>635</Words>
  <Application>Microsoft Office PowerPoint</Application>
  <PresentationFormat>Ekran Gösterisi (4:3)</PresentationFormat>
  <Paragraphs>147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Spring</vt:lpstr>
      <vt:lpstr>ÇOCUK İSTİSMARI VE  ÖNLENMESİ </vt:lpstr>
      <vt:lpstr>Çocuk İstismarı Nedir?</vt:lpstr>
      <vt:lpstr>PowerPoint Sunusu</vt:lpstr>
      <vt:lpstr>İstismar Çeşitleri Nelerdir?</vt:lpstr>
      <vt:lpstr>Fiziksel İstismar</vt:lpstr>
      <vt:lpstr>Cinsel İstismar</vt:lpstr>
      <vt:lpstr>Duygusal İstismar</vt:lpstr>
      <vt:lpstr>Ekonomik İstismar</vt:lpstr>
      <vt:lpstr>CİNSEL  İSTİSMAR</vt:lpstr>
      <vt:lpstr>PowerPoint Sunusu</vt:lpstr>
      <vt:lpstr>Cinsel İstismar</vt:lpstr>
      <vt:lpstr>PowerPoint Sunusu</vt:lpstr>
      <vt:lpstr>Cinsel İstismarı KİMLER yapar?</vt:lpstr>
      <vt:lpstr>Epidemiyoloji</vt:lpstr>
      <vt:lpstr>PowerPoint Sunusu</vt:lpstr>
      <vt:lpstr>CİNSEL İSTİSMAR İLE İLGİLİ BİLİNEN YANLIŞLAR NELERDİR? </vt:lpstr>
      <vt:lpstr>PowerPoint Sunusu</vt:lpstr>
      <vt:lpstr>PowerPoint Sunusu</vt:lpstr>
      <vt:lpstr>PowerPoint Sunusu</vt:lpstr>
      <vt:lpstr>CİNSEL İSTİSMARIN BELİRTİLERİ NELERDİR?</vt:lpstr>
      <vt:lpstr>PowerPoint Sunusu</vt:lpstr>
      <vt:lpstr>PowerPoint Sunusu</vt:lpstr>
      <vt:lpstr>Alınabilecek Önlemler</vt:lpstr>
      <vt:lpstr>İÇ ÇAMAŞIR KURALI</vt:lpstr>
      <vt:lpstr>PowerPoint Sunusu</vt:lpstr>
      <vt:lpstr>Çocuğunuzun cinsel istismara uğradığından şüphelenirseniz ne yapmalısınız?</vt:lpstr>
      <vt:lpstr>İSTİSMAR VAKALARIYLA KARŞILAŞTIĞINIZDA BAŞVURACAĞINIZ YERLER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İSTİSMARI VE  ÖNLENMESİ </dc:title>
  <dc:creator>Fatma TUNCER</dc:creator>
  <cp:lastModifiedBy>User</cp:lastModifiedBy>
  <cp:revision>15</cp:revision>
  <dcterms:created xsi:type="dcterms:W3CDTF">2015-02-26T18:31:05Z</dcterms:created>
  <dcterms:modified xsi:type="dcterms:W3CDTF">2017-02-16T11:38:49Z</dcterms:modified>
</cp:coreProperties>
</file>